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716" autoAdjust="0"/>
  </p:normalViewPr>
  <p:slideViewPr>
    <p:cSldViewPr>
      <p:cViewPr varScale="1">
        <p:scale>
          <a:sx n="94" d="100"/>
          <a:sy n="94" d="100"/>
        </p:scale>
        <p:origin x="-14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Möbius KG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832174103237096"/>
          <c:y val="0.19954870224555263"/>
          <c:w val="0.76709186351706049"/>
          <c:h val="0.68447142023913676"/>
        </c:manualLayout>
      </c:layout>
      <c:lineChart>
        <c:grouping val="standard"/>
        <c:varyColors val="0"/>
        <c:ser>
          <c:idx val="0"/>
          <c:order val="0"/>
          <c:tx>
            <c:strRef>
              <c:f>Tabelle1!$C$4</c:f>
              <c:strCache>
                <c:ptCount val="1"/>
                <c:pt idx="0">
                  <c:v>Umsatz</c:v>
                </c:pt>
              </c:strCache>
            </c:strRef>
          </c:tx>
          <c:cat>
            <c:numRef>
              <c:f>Tabelle1!$D$3:$H$3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Tabelle1!$D$4:$H$4</c:f>
              <c:numCache>
                <c:formatCode>General</c:formatCode>
                <c:ptCount val="5"/>
                <c:pt idx="0">
                  <c:v>54000</c:v>
                </c:pt>
                <c:pt idx="1">
                  <c:v>48000</c:v>
                </c:pt>
                <c:pt idx="2">
                  <c:v>52000</c:v>
                </c:pt>
                <c:pt idx="3">
                  <c:v>64000</c:v>
                </c:pt>
                <c:pt idx="4">
                  <c:v>96000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531328"/>
        <c:axId val="152532864"/>
      </c:lineChart>
      <c:lineChart>
        <c:grouping val="standard"/>
        <c:varyColors val="0"/>
        <c:ser>
          <c:idx val="1"/>
          <c:order val="1"/>
          <c:tx>
            <c:strRef>
              <c:f>Tabelle1!$C$5</c:f>
              <c:strCache>
                <c:ptCount val="1"/>
                <c:pt idx="0">
                  <c:v>Mitarbeiter</c:v>
                </c:pt>
              </c:strCache>
            </c:strRef>
          </c:tx>
          <c:cat>
            <c:numRef>
              <c:f>Tabelle1!$D$3:$H$3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Tabelle1!$D$5:$H$5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549248"/>
        <c:axId val="152547328"/>
      </c:lineChart>
      <c:catAx>
        <c:axId val="1525313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52532864"/>
        <c:crosses val="autoZero"/>
        <c:auto val="1"/>
        <c:lblAlgn val="ctr"/>
        <c:lblOffset val="100"/>
        <c:noMultiLvlLbl val="0"/>
      </c:catAx>
      <c:valAx>
        <c:axId val="152532864"/>
        <c:scaling>
          <c:orientation val="minMax"/>
          <c:min val="20000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Umsatz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8.5291265675123948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2531328"/>
        <c:crosses val="autoZero"/>
        <c:crossBetween val="between"/>
      </c:valAx>
      <c:valAx>
        <c:axId val="152547328"/>
        <c:scaling>
          <c:orientation val="minMax"/>
        </c:scaling>
        <c:delete val="0"/>
        <c:axPos val="r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Mitarbeiter</a:t>
                </a:r>
              </a:p>
            </c:rich>
          </c:tx>
          <c:layout>
            <c:manualLayout>
              <c:xMode val="edge"/>
              <c:yMode val="edge"/>
              <c:x val="0.82483333333333331"/>
              <c:y val="9.918015456401285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52549248"/>
        <c:crosses val="max"/>
        <c:crossBetween val="between"/>
      </c:valAx>
      <c:catAx>
        <c:axId val="152549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25473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19498534558180231"/>
          <c:y val="0.24498651210265385"/>
          <c:w val="0.21334798775153102"/>
          <c:h val="0.16743438320209975"/>
        </c:manualLayout>
      </c:layout>
      <c:overlay val="0"/>
      <c:spPr>
        <a:solidFill>
          <a:schemeClr val="bg1">
            <a:lumMod val="50000"/>
          </a:schemeClr>
        </a:solidFill>
      </c:sp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34951881014872"/>
          <c:y val="7.4548702245552642E-2"/>
          <c:w val="0.7387489063867016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Tabelle1!$D$9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Tabelle1!$D$10:$D$12</c:f>
              <c:numCache>
                <c:formatCode>General</c:formatCode>
                <c:ptCount val="3"/>
                <c:pt idx="0">
                  <c:v>17900</c:v>
                </c:pt>
                <c:pt idx="1">
                  <c:v>25100</c:v>
                </c:pt>
                <c:pt idx="2">
                  <c:v>20000</c:v>
                </c:pt>
              </c:numCache>
            </c:numRef>
          </c:val>
        </c:ser>
        <c:ser>
          <c:idx val="1"/>
          <c:order val="1"/>
          <c:tx>
            <c:strRef>
              <c:f>Tabelle1!$E$9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Tabelle1!$E$10:$E$12</c:f>
              <c:numCache>
                <c:formatCode>General</c:formatCode>
                <c:ptCount val="3"/>
                <c:pt idx="0">
                  <c:v>15400</c:v>
                </c:pt>
                <c:pt idx="1">
                  <c:v>21000</c:v>
                </c:pt>
                <c:pt idx="2">
                  <c:v>19500</c:v>
                </c:pt>
              </c:numCache>
            </c:numRef>
          </c:val>
        </c:ser>
        <c:ser>
          <c:idx val="2"/>
          <c:order val="2"/>
          <c:tx>
            <c:strRef>
              <c:f>Tabelle1!$F$9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Tabelle1!$F$10:$F$12</c:f>
              <c:numCache>
                <c:formatCode>General</c:formatCode>
                <c:ptCount val="3"/>
                <c:pt idx="0">
                  <c:v>16700</c:v>
                </c:pt>
                <c:pt idx="1">
                  <c:v>26100</c:v>
                </c:pt>
                <c:pt idx="2">
                  <c:v>22000</c:v>
                </c:pt>
              </c:numCache>
            </c:numRef>
          </c:val>
        </c:ser>
        <c:ser>
          <c:idx val="3"/>
          <c:order val="3"/>
          <c:tx>
            <c:strRef>
              <c:f>Tabelle1!$G$9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Tabelle1!$G$10:$G$12</c:f>
              <c:numCache>
                <c:formatCode>General</c:formatCode>
                <c:ptCount val="3"/>
                <c:pt idx="0">
                  <c:v>25900</c:v>
                </c:pt>
                <c:pt idx="1">
                  <c:v>24300</c:v>
                </c:pt>
                <c:pt idx="2">
                  <c:v>18900</c:v>
                </c:pt>
              </c:numCache>
            </c:numRef>
          </c:val>
        </c:ser>
        <c:ser>
          <c:idx val="4"/>
          <c:order val="4"/>
          <c:tx>
            <c:strRef>
              <c:f>Tabelle1!$H$9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Tabelle1!$H$10:$H$12</c:f>
              <c:numCache>
                <c:formatCode>General</c:formatCode>
                <c:ptCount val="3"/>
                <c:pt idx="0">
                  <c:v>32000</c:v>
                </c:pt>
                <c:pt idx="1">
                  <c:v>21300</c:v>
                </c:pt>
                <c:pt idx="2">
                  <c:v>24600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861696"/>
        <c:axId val="148863232"/>
      </c:barChart>
      <c:catAx>
        <c:axId val="14886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8863232"/>
        <c:crosses val="autoZero"/>
        <c:auto val="1"/>
        <c:lblAlgn val="ctr"/>
        <c:lblOffset val="100"/>
        <c:noMultiLvlLbl val="0"/>
      </c:catAx>
      <c:valAx>
        <c:axId val="1488632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88616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34951881014872"/>
          <c:y val="7.4548702245552642E-2"/>
          <c:w val="0.73874890638670165"/>
          <c:h val="0.832619568387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Tabelle1!$D$9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Tabelle1!$D$10:$D$12</c:f>
              <c:numCache>
                <c:formatCode>General</c:formatCode>
                <c:ptCount val="3"/>
                <c:pt idx="0">
                  <c:v>17900</c:v>
                </c:pt>
                <c:pt idx="1">
                  <c:v>25100</c:v>
                </c:pt>
                <c:pt idx="2">
                  <c:v>20000</c:v>
                </c:pt>
              </c:numCache>
            </c:numRef>
          </c:val>
        </c:ser>
        <c:ser>
          <c:idx val="1"/>
          <c:order val="1"/>
          <c:tx>
            <c:strRef>
              <c:f>Tabelle1!$E$9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Tabelle1!$E$10:$E$12</c:f>
              <c:numCache>
                <c:formatCode>General</c:formatCode>
                <c:ptCount val="3"/>
                <c:pt idx="0">
                  <c:v>15400</c:v>
                </c:pt>
                <c:pt idx="1">
                  <c:v>21000</c:v>
                </c:pt>
                <c:pt idx="2">
                  <c:v>19500</c:v>
                </c:pt>
              </c:numCache>
            </c:numRef>
          </c:val>
        </c:ser>
        <c:ser>
          <c:idx val="2"/>
          <c:order val="2"/>
          <c:tx>
            <c:strRef>
              <c:f>Tabelle1!$F$9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Tabelle1!$F$10:$F$12</c:f>
              <c:numCache>
                <c:formatCode>General</c:formatCode>
                <c:ptCount val="3"/>
                <c:pt idx="0">
                  <c:v>16700</c:v>
                </c:pt>
                <c:pt idx="1">
                  <c:v>26100</c:v>
                </c:pt>
                <c:pt idx="2">
                  <c:v>22000</c:v>
                </c:pt>
              </c:numCache>
            </c:numRef>
          </c:val>
        </c:ser>
        <c:ser>
          <c:idx val="3"/>
          <c:order val="3"/>
          <c:tx>
            <c:strRef>
              <c:f>Tabelle1!$G$9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Tabelle1!$G$10:$G$12</c:f>
              <c:numCache>
                <c:formatCode>General</c:formatCode>
                <c:ptCount val="3"/>
                <c:pt idx="0">
                  <c:v>25900</c:v>
                </c:pt>
                <c:pt idx="1">
                  <c:v>24300</c:v>
                </c:pt>
                <c:pt idx="2">
                  <c:v>18900</c:v>
                </c:pt>
              </c:numCache>
            </c:numRef>
          </c:val>
        </c:ser>
        <c:ser>
          <c:idx val="4"/>
          <c:order val="4"/>
          <c:tx>
            <c:strRef>
              <c:f>Tabelle1!$H$9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Tabelle1!$C$10:$C$12</c:f>
              <c:strCache>
                <c:ptCount val="3"/>
                <c:pt idx="0">
                  <c:v>Wau</c:v>
                </c:pt>
                <c:pt idx="1">
                  <c:v>Kau</c:v>
                </c:pt>
                <c:pt idx="2">
                  <c:v>Nau</c:v>
                </c:pt>
              </c:strCache>
            </c:strRef>
          </c:cat>
          <c:val>
            <c:numRef>
              <c:f>Tabelle1!$H$10:$H$12</c:f>
              <c:numCache>
                <c:formatCode>General</c:formatCode>
                <c:ptCount val="3"/>
                <c:pt idx="0">
                  <c:v>32000</c:v>
                </c:pt>
                <c:pt idx="1">
                  <c:v>21300</c:v>
                </c:pt>
                <c:pt idx="2">
                  <c:v>24600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916096"/>
        <c:axId val="148917632"/>
      </c:barChart>
      <c:catAx>
        <c:axId val="14891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8917632"/>
        <c:crosses val="autoZero"/>
        <c:auto val="1"/>
        <c:lblAlgn val="ctr"/>
        <c:lblOffset val="100"/>
        <c:noMultiLvlLbl val="0"/>
      </c:catAx>
      <c:valAx>
        <c:axId val="1489176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89160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26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88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69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33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46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7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61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640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01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29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8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0356-F38C-410D-8F95-6CA5BFCBB0D4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B12B-AA55-47B7-9ED6-518102CB18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33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893583"/>
              </p:ext>
            </p:extLst>
          </p:nvPr>
        </p:nvGraphicFramePr>
        <p:xfrm>
          <a:off x="1259632" y="1772816"/>
          <a:ext cx="633670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dirty="0" smtClean="0"/>
              <a:t>Linie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031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category" animBg="0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3468198"/>
              </p:ext>
            </p:extLst>
          </p:nvPr>
        </p:nvGraphicFramePr>
        <p:xfrm>
          <a:off x="899592" y="1484784"/>
          <a:ext cx="748883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dirty="0" smtClean="0"/>
              <a:t>Säule Variante 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093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chart seriesIdx="3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">
                                            <p:graphicEl>
                                              <a:chart seriesIdx="3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">
                                            <p:graphicEl>
                                              <a:chart seriesIdx="3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chart seriesIdx="4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">
                                            <p:graphicEl>
                                              <a:chart seriesIdx="4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2">
                                            <p:graphicEl>
                                              <a:chart seriesIdx="4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El" animBg="0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506216"/>
              </p:ext>
            </p:extLst>
          </p:nvPr>
        </p:nvGraphicFramePr>
        <p:xfrm>
          <a:off x="2286000" y="1412776"/>
          <a:ext cx="5814392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dirty="0" smtClean="0"/>
              <a:t>Säule Variante B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723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">
                                            <p:graphicEl>
                                              <a:chart seriesIdx="3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2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2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3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">
                                            <p:graphicEl>
                                              <a:chart seriesIdx="3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4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2">
                                            <p:graphicEl>
                                              <a:chart seriesIdx="4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categoryEl" animBg="0"/>
        </p:bldSub>
      </p:bldGraphic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Bildschirmpräsentation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Linie</vt:lpstr>
      <vt:lpstr>Säule Variante A</vt:lpstr>
      <vt:lpstr>Säule Variante B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jwein</dc:creator>
  <cp:lastModifiedBy>jwein</cp:lastModifiedBy>
  <cp:revision>2</cp:revision>
  <dcterms:created xsi:type="dcterms:W3CDTF">2013-02-11T20:15:04Z</dcterms:created>
  <dcterms:modified xsi:type="dcterms:W3CDTF">2013-02-11T20:28:17Z</dcterms:modified>
</cp:coreProperties>
</file>